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Montserrat Medium"/>
      <p:regular r:id="rId33"/>
      <p:bold r:id="rId34"/>
      <p:italic r:id="rId35"/>
      <p:boldItalic r:id="rId36"/>
    </p:embeddedFont>
    <p:embeddedFont>
      <p:font typeface="League Gothic"/>
      <p:regular r:id="rId37"/>
    </p:embeddedFont>
    <p:embeddedFont>
      <p:font typeface="Scope On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bold.fntdata"/><Relationship Id="rId15" Type="http://schemas.openxmlformats.org/officeDocument/2006/relationships/slide" Target="slides/slide9.xml"/><Relationship Id="rId37" Type="http://schemas.openxmlformats.org/officeDocument/2006/relationships/font" Target="fonts/LeagueGothic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Medium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ScopeOne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4699438e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4699438ef_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4699438ef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264699438ef_4_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4699438ef_4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64699438ef_4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4699438ef_4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64699438ef_4_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64699438e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64699438ef_2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4699438ef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64699438ef_2_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4699438ef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64699438ef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4699438ef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64699438ef_2_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4699438ef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64699438ef_2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4699438ef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64699438ef_2_1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64699438ef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64699438ef_2_1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4699438e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64699438ef_4_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4699438ef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64699438ef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4699438ef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64699438ef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4699438ef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64699438ef_2_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64699438ef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64699438ef_4_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64699438ef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64699438ef_4_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4699438ef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64699438ef_4_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4699438ef_4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64699438ef_4_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4699438ef_4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64699438ef_4_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4699438ef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64699438ef_4_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4699438ef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64699438ef_4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5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-518129" y="3462035"/>
            <a:ext cx="9880551" cy="2112600"/>
          </a:xfrm>
          <a:custGeom>
            <a:rect b="b" l="l" r="r" t="t"/>
            <a:pathLst>
              <a:path extrusionOk="0" h="4225201" w="19761102">
                <a:moveTo>
                  <a:pt x="0" y="0"/>
                </a:moveTo>
                <a:lnTo>
                  <a:pt x="19761102" y="0"/>
                </a:lnTo>
                <a:lnTo>
                  <a:pt x="19761102" y="4225201"/>
                </a:lnTo>
                <a:lnTo>
                  <a:pt x="0" y="4225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9534" l="0" r="0" t="0"/>
            </a:stretch>
          </a:blipFill>
          <a:ln>
            <a:noFill/>
          </a:ln>
        </p:spPr>
      </p:sp>
      <p:grpSp>
        <p:nvGrpSpPr>
          <p:cNvPr id="130" name="Google Shape;130;p25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32" name="Google Shape;132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 txBox="1"/>
          <p:nvPr/>
        </p:nvSpPr>
        <p:spPr>
          <a:xfrm>
            <a:off x="514350" y="964405"/>
            <a:ext cx="8115300" cy="1194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6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Neural-Based Hierarchical Approach for Detailed Dominant Forest Species Classification by Multispectral Satellite Imagery</a:t>
            </a:r>
            <a:endParaRPr sz="700"/>
          </a:p>
        </p:txBody>
      </p:sp>
      <p:sp>
        <p:nvSpPr>
          <p:cNvPr id="134" name="Google Shape;134;p25"/>
          <p:cNvSpPr txBox="1"/>
          <p:nvPr/>
        </p:nvSpPr>
        <p:spPr>
          <a:xfrm>
            <a:off x="514350" y="2426464"/>
            <a:ext cx="4057650" cy="5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AUTHORS: SVETLANA ILLARIONOVA, ALEXEY TREKIN, VLADIMIR IGNATIEV, IVAN OSELEDETS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34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222" name="Google Shape;222;p3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223" name="Google Shape;223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34"/>
          <p:cNvSpPr txBox="1"/>
          <p:nvPr/>
        </p:nvSpPr>
        <p:spPr>
          <a:xfrm>
            <a:off x="272445" y="1317116"/>
            <a:ext cx="6575631" cy="29304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Extension of hierarchical approach to cover mixed forest cases</a:t>
            </a:r>
            <a:endParaRPr sz="700"/>
          </a:p>
          <a:p>
            <a:pPr indent="-29845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Addition of more forest inventory characteristics: Further enhancement of satellite imagery analysis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25" name="Google Shape;225;p34"/>
          <p:cNvSpPr txBox="1"/>
          <p:nvPr/>
        </p:nvSpPr>
        <p:spPr>
          <a:xfrm>
            <a:off x="514350" y="793241"/>
            <a:ext cx="405765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FUTURE WORK</a:t>
            </a:r>
            <a:endParaRPr sz="700"/>
          </a:p>
        </p:txBody>
      </p:sp>
      <p:sp>
        <p:nvSpPr>
          <p:cNvPr id="226" name="Google Shape;226;p34"/>
          <p:cNvSpPr/>
          <p:nvPr/>
        </p:nvSpPr>
        <p:spPr>
          <a:xfrm>
            <a:off x="-518129" y="3462035"/>
            <a:ext cx="9880551" cy="2112600"/>
          </a:xfrm>
          <a:custGeom>
            <a:rect b="b" l="l" r="r" t="t"/>
            <a:pathLst>
              <a:path extrusionOk="0" h="4225201" w="19761102">
                <a:moveTo>
                  <a:pt x="0" y="0"/>
                </a:moveTo>
                <a:lnTo>
                  <a:pt x="19761102" y="0"/>
                </a:lnTo>
                <a:lnTo>
                  <a:pt x="19761102" y="4225201"/>
                </a:lnTo>
                <a:lnTo>
                  <a:pt x="0" y="4225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69534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35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232" name="Google Shape;232;p3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233" name="Google Shape;233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35"/>
          <p:cNvSpPr txBox="1"/>
          <p:nvPr/>
        </p:nvSpPr>
        <p:spPr>
          <a:xfrm>
            <a:off x="514350" y="1230485"/>
            <a:ext cx="8629650" cy="320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46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Feel free to let me know if there are specific technical details you'd like to emphasize or any other adjustments you have in mind.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35" name="Google Shape;235;p35"/>
          <p:cNvSpPr txBox="1"/>
          <p:nvPr/>
        </p:nvSpPr>
        <p:spPr>
          <a:xfrm>
            <a:off x="514350" y="793241"/>
            <a:ext cx="405765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Q&amp;A</a:t>
            </a:r>
            <a:endParaRPr sz="700"/>
          </a:p>
        </p:txBody>
      </p:sp>
      <p:sp>
        <p:nvSpPr>
          <p:cNvPr id="236" name="Google Shape;236;p35"/>
          <p:cNvSpPr/>
          <p:nvPr/>
        </p:nvSpPr>
        <p:spPr>
          <a:xfrm>
            <a:off x="4140869" y="2220829"/>
            <a:ext cx="5303536" cy="3068053"/>
          </a:xfrm>
          <a:custGeom>
            <a:rect b="b" l="l" r="r" t="t"/>
            <a:pathLst>
              <a:path extrusionOk="0" h="6136105" w="10607073">
                <a:moveTo>
                  <a:pt x="0" y="0"/>
                </a:moveTo>
                <a:lnTo>
                  <a:pt x="10607073" y="0"/>
                </a:lnTo>
                <a:lnTo>
                  <a:pt x="10607073" y="6136105"/>
                </a:lnTo>
                <a:lnTo>
                  <a:pt x="0" y="6136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8327" l="-63697" r="-25894" t="-50265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/>
          <p:nvPr/>
        </p:nvSpPr>
        <p:spPr>
          <a:xfrm>
            <a:off x="-1169301" y="1542736"/>
            <a:ext cx="11058396" cy="4051873"/>
          </a:xfrm>
          <a:custGeom>
            <a:rect b="b" l="l" r="r" t="t"/>
            <a:pathLst>
              <a:path extrusionOk="0" h="8103746" w="22116792">
                <a:moveTo>
                  <a:pt x="0" y="0"/>
                </a:moveTo>
                <a:lnTo>
                  <a:pt x="22116792" y="0"/>
                </a:lnTo>
                <a:lnTo>
                  <a:pt x="22116792" y="8103747"/>
                </a:lnTo>
                <a:lnTo>
                  <a:pt x="0" y="81037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4433" l="0" r="-3834" t="0"/>
            </a:stretch>
          </a:blipFill>
          <a:ln>
            <a:noFill/>
          </a:ln>
        </p:spPr>
      </p:sp>
      <p:sp>
        <p:nvSpPr>
          <p:cNvPr id="242" name="Google Shape;242;p36"/>
          <p:cNvSpPr txBox="1"/>
          <p:nvPr/>
        </p:nvSpPr>
        <p:spPr>
          <a:xfrm>
            <a:off x="1485202" y="2252663"/>
            <a:ext cx="6173596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2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Thank You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48" name="Google Shape;248;p37"/>
          <p:cNvSpPr/>
          <p:nvPr/>
        </p:nvSpPr>
        <p:spPr>
          <a:xfrm>
            <a:off x="5302376" y="-165867"/>
            <a:ext cx="5922757" cy="5475233"/>
          </a:xfrm>
          <a:custGeom>
            <a:rect b="b" l="l" r="r" t="t"/>
            <a:pathLst>
              <a:path extrusionOk="0" h="10950466" w="11845513">
                <a:moveTo>
                  <a:pt x="0" y="0"/>
                </a:moveTo>
                <a:lnTo>
                  <a:pt x="11845513" y="0"/>
                </a:lnTo>
                <a:lnTo>
                  <a:pt x="11845513" y="10950466"/>
                </a:lnTo>
                <a:lnTo>
                  <a:pt x="0" y="10950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7605" l="0" r="0" t="-17605"/>
            </a:stretch>
          </a:blipFill>
          <a:ln>
            <a:noFill/>
          </a:ln>
        </p:spPr>
      </p:sp>
      <p:sp>
        <p:nvSpPr>
          <p:cNvPr id="249" name="Google Shape;249;p37"/>
          <p:cNvSpPr txBox="1"/>
          <p:nvPr/>
        </p:nvSpPr>
        <p:spPr>
          <a:xfrm>
            <a:off x="803235" y="833131"/>
            <a:ext cx="4283541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</p:txBody>
      </p:sp>
      <p:sp>
        <p:nvSpPr>
          <p:cNvPr id="250" name="Google Shape;250;p37"/>
          <p:cNvSpPr txBox="1"/>
          <p:nvPr/>
        </p:nvSpPr>
        <p:spPr>
          <a:xfrm>
            <a:off x="462145" y="2407557"/>
            <a:ext cx="4624630" cy="993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Forests crucial for climate stability</a:t>
            </a:r>
            <a:endParaRPr sz="700"/>
          </a:p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Efficient monitoring through remote sensing</a:t>
            </a:r>
            <a:endParaRPr sz="700"/>
          </a:p>
          <a:p>
            <a:pPr indent="-127000" lvl="1" marL="25400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Role of deep learning in revolutionizing forest monitoring</a:t>
            </a:r>
            <a:endParaRPr sz="700"/>
          </a:p>
          <a:p>
            <a:pPr indent="0" lvl="0" marL="0" marR="0" rtl="0" algn="l">
              <a:lnSpc>
                <a:spcPct val="134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56" name="Google Shape;256;p38"/>
          <p:cNvSpPr txBox="1"/>
          <p:nvPr/>
        </p:nvSpPr>
        <p:spPr>
          <a:xfrm>
            <a:off x="803235" y="1186815"/>
            <a:ext cx="3768765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700"/>
          </a:p>
        </p:txBody>
      </p:sp>
      <p:sp>
        <p:nvSpPr>
          <p:cNvPr id="257" name="Google Shape;257;p38"/>
          <p:cNvSpPr txBox="1"/>
          <p:nvPr/>
        </p:nvSpPr>
        <p:spPr>
          <a:xfrm>
            <a:off x="514350" y="2552700"/>
            <a:ext cx="4700041" cy="100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Need for accurate and efficient forest cover monitoring</a:t>
            </a:r>
            <a:endParaRPr sz="700"/>
          </a:p>
          <a:p>
            <a:pPr indent="-127000" lvl="1" marL="25400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Shift from manual interpretation to AI-based methods</a:t>
            </a:r>
            <a:endParaRPr sz="700"/>
          </a:p>
          <a:p>
            <a:pPr indent="0" lvl="0" marL="0" marR="0" rtl="0" algn="l">
              <a:lnSpc>
                <a:spcPct val="134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64" name="Google Shape;264;p39"/>
          <p:cNvSpPr/>
          <p:nvPr/>
        </p:nvSpPr>
        <p:spPr>
          <a:xfrm rot="10800000">
            <a:off x="3192128" y="-513542"/>
            <a:ext cx="6170583" cy="6170583"/>
          </a:xfrm>
          <a:custGeom>
            <a:rect b="b" l="l" r="r" t="t"/>
            <a:pathLst>
              <a:path extrusionOk="0" h="12341165" w="12341165">
                <a:moveTo>
                  <a:pt x="0" y="0"/>
                </a:moveTo>
                <a:lnTo>
                  <a:pt x="12341165" y="0"/>
                </a:lnTo>
                <a:lnTo>
                  <a:pt x="12341165" y="12341166"/>
                </a:lnTo>
                <a:lnTo>
                  <a:pt x="0" y="123411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39"/>
          <p:cNvSpPr txBox="1"/>
          <p:nvPr/>
        </p:nvSpPr>
        <p:spPr>
          <a:xfrm>
            <a:off x="803235" y="1177929"/>
            <a:ext cx="4050939" cy="1698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Contribution</a:t>
            </a:r>
            <a:endParaRPr sz="700"/>
          </a:p>
          <a:p>
            <a:pPr indent="-177800" lvl="1" marL="86360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803235" y="2373944"/>
            <a:ext cx="3669591" cy="1751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1" marL="368300" marR="0" rtl="0" algn="l">
              <a:lnSpc>
                <a:spcPct val="135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Addressing challenges in tree segmentation</a:t>
            </a:r>
            <a:endParaRPr sz="700"/>
          </a:p>
          <a:p>
            <a:pPr indent="-184150" lvl="1" marL="368300" marR="0" rtl="0" algn="l">
              <a:lnSpc>
                <a:spcPct val="13504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 of deep learning for improved accuracy</a:t>
            </a:r>
            <a:endParaRPr sz="700"/>
          </a:p>
          <a:p>
            <a:pPr indent="0" lvl="0" marL="0" marR="0" rtl="0" algn="l">
              <a:lnSpc>
                <a:spcPct val="135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9" l="0" r="0" t="-3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273" name="Google Shape;273;p40"/>
          <p:cNvGrpSpPr/>
          <p:nvPr/>
        </p:nvGrpSpPr>
        <p:grpSpPr>
          <a:xfrm>
            <a:off x="1091886" y="2284980"/>
            <a:ext cx="2085306" cy="2042893"/>
            <a:chOff x="0" y="-38100"/>
            <a:chExt cx="1149303" cy="1125928"/>
          </a:xfrm>
        </p:grpSpPr>
        <p:sp>
          <p:nvSpPr>
            <p:cNvPr id="274" name="Google Shape;274;p40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0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6" name="Google Shape;276;p40"/>
          <p:cNvGrpSpPr/>
          <p:nvPr/>
        </p:nvGrpSpPr>
        <p:grpSpPr>
          <a:xfrm>
            <a:off x="3529616" y="2284980"/>
            <a:ext cx="2085306" cy="2042893"/>
            <a:chOff x="0" y="-38100"/>
            <a:chExt cx="1149303" cy="1125928"/>
          </a:xfrm>
        </p:grpSpPr>
        <p:sp>
          <p:nvSpPr>
            <p:cNvPr id="277" name="Google Shape;277;p40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9" name="Google Shape;279;p40"/>
          <p:cNvGrpSpPr/>
          <p:nvPr/>
        </p:nvGrpSpPr>
        <p:grpSpPr>
          <a:xfrm>
            <a:off x="5966809" y="2284980"/>
            <a:ext cx="2085306" cy="2042893"/>
            <a:chOff x="0" y="-38100"/>
            <a:chExt cx="1149303" cy="1125928"/>
          </a:xfrm>
        </p:grpSpPr>
        <p:sp>
          <p:nvSpPr>
            <p:cNvPr id="280" name="Google Shape;280;p40"/>
            <p:cNvSpPr/>
            <p:nvPr/>
          </p:nvSpPr>
          <p:spPr>
            <a:xfrm>
              <a:off x="0" y="0"/>
              <a:ext cx="1149303" cy="1087828"/>
            </a:xfrm>
            <a:custGeom>
              <a:rect b="b" l="l" r="r" t="t"/>
              <a:pathLst>
                <a:path extrusionOk="0"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 txBox="1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" name="Google Shape;282;p40"/>
          <p:cNvSpPr/>
          <p:nvPr/>
        </p:nvSpPr>
        <p:spPr>
          <a:xfrm>
            <a:off x="1793672" y="815627"/>
            <a:ext cx="681733" cy="785860"/>
          </a:xfrm>
          <a:custGeom>
            <a:rect b="b" l="l" r="r" t="t"/>
            <a:pathLst>
              <a:path extrusionOk="0" h="1571720" w="1363467">
                <a:moveTo>
                  <a:pt x="0" y="0"/>
                </a:moveTo>
                <a:lnTo>
                  <a:pt x="1363467" y="0"/>
                </a:lnTo>
                <a:lnTo>
                  <a:pt x="1363467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40"/>
          <p:cNvSpPr/>
          <p:nvPr/>
        </p:nvSpPr>
        <p:spPr>
          <a:xfrm>
            <a:off x="4179340" y="815627"/>
            <a:ext cx="785860" cy="785860"/>
          </a:xfrm>
          <a:custGeom>
            <a:rect b="b" l="l" r="r" t="t"/>
            <a:pathLst>
              <a:path extrusionOk="0" h="1571720" w="1571720">
                <a:moveTo>
                  <a:pt x="0" y="0"/>
                </a:moveTo>
                <a:lnTo>
                  <a:pt x="1571719" y="0"/>
                </a:lnTo>
                <a:lnTo>
                  <a:pt x="1571719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40"/>
          <p:cNvSpPr/>
          <p:nvPr/>
        </p:nvSpPr>
        <p:spPr>
          <a:xfrm>
            <a:off x="6576481" y="815627"/>
            <a:ext cx="865961" cy="785860"/>
          </a:xfrm>
          <a:custGeom>
            <a:rect b="b" l="l" r="r" t="t"/>
            <a:pathLst>
              <a:path extrusionOk="0" h="1571720" w="1731922">
                <a:moveTo>
                  <a:pt x="0" y="0"/>
                </a:moveTo>
                <a:lnTo>
                  <a:pt x="1731922" y="0"/>
                </a:lnTo>
                <a:lnTo>
                  <a:pt x="1731922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40"/>
          <p:cNvSpPr txBox="1"/>
          <p:nvPr/>
        </p:nvSpPr>
        <p:spPr>
          <a:xfrm>
            <a:off x="1326002" y="2813888"/>
            <a:ext cx="1617074" cy="8827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Large-scale experiments with multispectral imagery</a:t>
            </a:r>
            <a:endParaRPr sz="700"/>
          </a:p>
        </p:txBody>
      </p:sp>
      <p:sp>
        <p:nvSpPr>
          <p:cNvPr id="286" name="Google Shape;286;p40"/>
          <p:cNvSpPr txBox="1"/>
          <p:nvPr/>
        </p:nvSpPr>
        <p:spPr>
          <a:xfrm>
            <a:off x="3802011" y="2884426"/>
            <a:ext cx="1540517" cy="7464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Benchmarking deep semantic segmentation architectures</a:t>
            </a:r>
            <a:endParaRPr sz="700"/>
          </a:p>
        </p:txBody>
      </p:sp>
      <p:sp>
        <p:nvSpPr>
          <p:cNvPr id="287" name="Google Shape;287;p40"/>
          <p:cNvSpPr txBox="1"/>
          <p:nvPr/>
        </p:nvSpPr>
        <p:spPr>
          <a:xfrm>
            <a:off x="521331" y="314474"/>
            <a:ext cx="4050939" cy="5743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700"/>
          </a:p>
        </p:txBody>
      </p:sp>
      <p:sp>
        <p:nvSpPr>
          <p:cNvPr id="288" name="Google Shape;288;p40"/>
          <p:cNvSpPr txBox="1"/>
          <p:nvPr/>
        </p:nvSpPr>
        <p:spPr>
          <a:xfrm>
            <a:off x="6200709" y="2884426"/>
            <a:ext cx="1540517" cy="55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Exploration of hand-crafted spectral vegetation indices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294" name="Google Shape;294;p41"/>
          <p:cNvSpPr txBox="1"/>
          <p:nvPr/>
        </p:nvSpPr>
        <p:spPr>
          <a:xfrm>
            <a:off x="803235" y="1019651"/>
            <a:ext cx="4189179" cy="1698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700"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803235" y="2698909"/>
            <a:ext cx="3899309" cy="1538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1" marL="33020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Experimental outcomes on DSTL and RIT-18 datasets</a:t>
            </a:r>
            <a:endParaRPr sz="700"/>
          </a:p>
          <a:p>
            <a:pPr indent="-171450" lvl="1" marL="33020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Comparison of deep learning models and traditional Random Forest</a:t>
            </a:r>
            <a:endParaRPr sz="700"/>
          </a:p>
          <a:p>
            <a:pPr indent="0" lvl="0" marL="0" marR="0" rtl="0" algn="l">
              <a:lnSpc>
                <a:spcPct val="135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41"/>
          <p:cNvSpPr/>
          <p:nvPr/>
        </p:nvSpPr>
        <p:spPr>
          <a:xfrm>
            <a:off x="5608379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0" r="-61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02" name="Google Shape;302;p42"/>
          <p:cNvSpPr txBox="1"/>
          <p:nvPr/>
        </p:nvSpPr>
        <p:spPr>
          <a:xfrm>
            <a:off x="803235" y="1101153"/>
            <a:ext cx="4283772" cy="16983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Limitations</a:t>
            </a:r>
            <a:endParaRPr sz="700"/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803235" y="2390974"/>
            <a:ext cx="4283772" cy="11401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46050" lvl="1" marL="29210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Importance of high spatial resolution for accurate segmentation</a:t>
            </a:r>
            <a:endParaRPr sz="700"/>
          </a:p>
          <a:p>
            <a:pPr indent="-146050" lvl="1" marL="29210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Sensitivity of NIR reflectance in achieving precise results</a:t>
            </a:r>
            <a:endParaRPr sz="700"/>
          </a:p>
          <a:p>
            <a:pPr indent="0" lvl="0" marL="0" marR="0" rtl="0" algn="l">
              <a:lnSpc>
                <a:spcPct val="135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2"/>
          <p:cNvSpPr/>
          <p:nvPr/>
        </p:nvSpPr>
        <p:spPr>
          <a:xfrm>
            <a:off x="5555827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310" name="Google Shape;310;p43"/>
          <p:cNvGrpSpPr/>
          <p:nvPr/>
        </p:nvGrpSpPr>
        <p:grpSpPr>
          <a:xfrm>
            <a:off x="979304" y="2453675"/>
            <a:ext cx="7185391" cy="1817890"/>
            <a:chOff x="0" y="-38100"/>
            <a:chExt cx="3960183" cy="1001919"/>
          </a:xfrm>
        </p:grpSpPr>
        <p:sp>
          <p:nvSpPr>
            <p:cNvPr id="311" name="Google Shape;311;p43"/>
            <p:cNvSpPr/>
            <p:nvPr/>
          </p:nvSpPr>
          <p:spPr>
            <a:xfrm>
              <a:off x="0" y="0"/>
              <a:ext cx="3960183" cy="963819"/>
            </a:xfrm>
            <a:custGeom>
              <a:rect b="b" l="l" r="r" t="t"/>
              <a:pathLst>
                <a:path extrusionOk="0" h="963819" w="3960183">
                  <a:moveTo>
                    <a:pt x="5926" y="0"/>
                  </a:moveTo>
                  <a:lnTo>
                    <a:pt x="3954257" y="0"/>
                  </a:lnTo>
                  <a:cubicBezTo>
                    <a:pt x="3955829" y="0"/>
                    <a:pt x="3957336" y="624"/>
                    <a:pt x="3958448" y="1736"/>
                  </a:cubicBezTo>
                  <a:cubicBezTo>
                    <a:pt x="3959559" y="2847"/>
                    <a:pt x="3960183" y="4354"/>
                    <a:pt x="3960183" y="5926"/>
                  </a:cubicBezTo>
                  <a:lnTo>
                    <a:pt x="3960183" y="957893"/>
                  </a:lnTo>
                  <a:cubicBezTo>
                    <a:pt x="3960183" y="959464"/>
                    <a:pt x="3959559" y="960972"/>
                    <a:pt x="3958448" y="962083"/>
                  </a:cubicBezTo>
                  <a:cubicBezTo>
                    <a:pt x="3957336" y="963194"/>
                    <a:pt x="3955829" y="963819"/>
                    <a:pt x="3954257" y="963819"/>
                  </a:cubicBezTo>
                  <a:lnTo>
                    <a:pt x="5926" y="963819"/>
                  </a:lnTo>
                  <a:cubicBezTo>
                    <a:pt x="4354" y="963819"/>
                    <a:pt x="2847" y="963194"/>
                    <a:pt x="1736" y="962083"/>
                  </a:cubicBezTo>
                  <a:cubicBezTo>
                    <a:pt x="624" y="960972"/>
                    <a:pt x="0" y="959464"/>
                    <a:pt x="0" y="957893"/>
                  </a:cubicBezTo>
                  <a:lnTo>
                    <a:pt x="0" y="5926"/>
                  </a:lnTo>
                  <a:cubicBezTo>
                    <a:pt x="0" y="4354"/>
                    <a:pt x="624" y="2847"/>
                    <a:pt x="1736" y="1736"/>
                  </a:cubicBezTo>
                  <a:cubicBezTo>
                    <a:pt x="2847" y="624"/>
                    <a:pt x="4354" y="0"/>
                    <a:pt x="5926" y="0"/>
                  </a:cubicBezTo>
                  <a:close/>
                </a:path>
              </a:pathLst>
            </a:custGeom>
            <a:solidFill>
              <a:srgbClr val="B0BF9D"/>
            </a:solidFill>
            <a:ln cap="sq" cmpd="sng" w="190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3"/>
            <p:cNvSpPr txBox="1"/>
            <p:nvPr/>
          </p:nvSpPr>
          <p:spPr>
            <a:xfrm>
              <a:off x="0" y="-38100"/>
              <a:ext cx="3960183" cy="10019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3" name="Google Shape;313;p43"/>
          <p:cNvSpPr txBox="1"/>
          <p:nvPr/>
        </p:nvSpPr>
        <p:spPr>
          <a:xfrm>
            <a:off x="106090" y="900510"/>
            <a:ext cx="4597353" cy="8552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Synthesis</a:t>
            </a:r>
            <a:endParaRPr sz="700"/>
          </a:p>
        </p:txBody>
      </p:sp>
      <p:sp>
        <p:nvSpPr>
          <p:cNvPr id="314" name="Google Shape;314;p43"/>
          <p:cNvSpPr txBox="1"/>
          <p:nvPr/>
        </p:nvSpPr>
        <p:spPr>
          <a:xfrm>
            <a:off x="1779906" y="2764566"/>
            <a:ext cx="5394787" cy="1205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39700" lvl="1" marL="2921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Superiority of DLinkNet in handling occlusion and grassland</a:t>
            </a:r>
            <a:endParaRPr sz="700"/>
          </a:p>
          <a:p>
            <a:pPr indent="-139700" lvl="1" marL="29210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en" sz="14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Advantage of combining diverse spectral bands for improved performance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B67E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6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40" name="Google Shape;140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41" name="Google Shape;141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6"/>
          <p:cNvSpPr txBox="1"/>
          <p:nvPr/>
        </p:nvSpPr>
        <p:spPr>
          <a:xfrm>
            <a:off x="514350" y="1234669"/>
            <a:ext cx="8375684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Background of forest species classification: Dominant species crucial for forest management</a:t>
            </a:r>
            <a:endParaRPr sz="700"/>
          </a:p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Challenges: Traditional methods (manual, satellite mapping, LIDAR) time-consuming</a:t>
            </a:r>
            <a:endParaRPr sz="700"/>
          </a:p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Paper's focus: Introduction of neural-based hierarchical approach for efficiency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514350" y="793241"/>
            <a:ext cx="405765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INTRODUCTION</a:t>
            </a:r>
            <a:endParaRPr sz="700"/>
          </a:p>
        </p:txBody>
      </p:sp>
      <p:sp>
        <p:nvSpPr>
          <p:cNvPr id="144" name="Google Shape;144;p26"/>
          <p:cNvSpPr/>
          <p:nvPr/>
        </p:nvSpPr>
        <p:spPr>
          <a:xfrm>
            <a:off x="-518129" y="3462035"/>
            <a:ext cx="9880551" cy="1929134"/>
          </a:xfrm>
          <a:custGeom>
            <a:rect b="b" l="l" r="r" t="t"/>
            <a:pathLst>
              <a:path extrusionOk="0" h="3858268" w="19761102">
                <a:moveTo>
                  <a:pt x="0" y="0"/>
                </a:moveTo>
                <a:lnTo>
                  <a:pt x="19761102" y="0"/>
                </a:lnTo>
                <a:lnTo>
                  <a:pt x="19761102" y="3858268"/>
                </a:lnTo>
                <a:lnTo>
                  <a:pt x="0" y="38582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659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20" name="Google Shape;320;p44"/>
          <p:cNvSpPr txBox="1"/>
          <p:nvPr/>
        </p:nvSpPr>
        <p:spPr>
          <a:xfrm>
            <a:off x="897172" y="1997392"/>
            <a:ext cx="5024063" cy="574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700"/>
          </a:p>
        </p:txBody>
      </p:sp>
      <p:grpSp>
        <p:nvGrpSpPr>
          <p:cNvPr id="321" name="Google Shape;321;p44"/>
          <p:cNvGrpSpPr/>
          <p:nvPr/>
        </p:nvGrpSpPr>
        <p:grpSpPr>
          <a:xfrm>
            <a:off x="-343344" y="-331216"/>
            <a:ext cx="9830688" cy="1697310"/>
            <a:chOff x="0" y="-28575"/>
            <a:chExt cx="5178305" cy="894056"/>
          </a:xfrm>
        </p:grpSpPr>
        <p:sp>
          <p:nvSpPr>
            <p:cNvPr id="322" name="Google Shape;322;p44"/>
            <p:cNvSpPr/>
            <p:nvPr/>
          </p:nvSpPr>
          <p:spPr>
            <a:xfrm>
              <a:off x="0" y="0"/>
              <a:ext cx="5178305" cy="865481"/>
            </a:xfrm>
            <a:custGeom>
              <a:rect b="b" l="l" r="r" t="t"/>
              <a:pathLst>
                <a:path extrusionOk="0" h="865481" w="5178305">
                  <a:moveTo>
                    <a:pt x="0" y="0"/>
                  </a:moveTo>
                  <a:lnTo>
                    <a:pt x="5178305" y="0"/>
                  </a:lnTo>
                  <a:lnTo>
                    <a:pt x="5178305" y="865481"/>
                  </a:lnTo>
                  <a:lnTo>
                    <a:pt x="0" y="865481"/>
                  </a:lnTo>
                  <a:close/>
                </a:path>
              </a:pathLst>
            </a:custGeom>
            <a:solidFill>
              <a:srgbClr val="B0BF9D"/>
            </a:solidFill>
            <a:ln>
              <a:noFill/>
            </a:ln>
          </p:spPr>
        </p:sp>
        <p:sp>
          <p:nvSpPr>
            <p:cNvPr id="323" name="Google Shape;323;p44"/>
            <p:cNvSpPr txBox="1"/>
            <p:nvPr/>
          </p:nvSpPr>
          <p:spPr>
            <a:xfrm>
              <a:off x="0" y="-28575"/>
              <a:ext cx="5178305" cy="8940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4" name="Google Shape;324;p44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4"/>
          <p:cNvSpPr txBox="1"/>
          <p:nvPr/>
        </p:nvSpPr>
        <p:spPr>
          <a:xfrm>
            <a:off x="687521" y="3152775"/>
            <a:ext cx="4606104" cy="9468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Significance of spatial resolution in segmentation accuracy</a:t>
            </a:r>
            <a:endParaRPr sz="700"/>
          </a:p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Recommendation for domain-specific pretrained encoders</a:t>
            </a:r>
            <a:endParaRPr sz="700"/>
          </a:p>
          <a:p>
            <a:pPr indent="0" lvl="0" marL="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sp>
        <p:nvSpPr>
          <p:cNvPr id="331" name="Google Shape;331;p45"/>
          <p:cNvSpPr/>
          <p:nvPr/>
        </p:nvSpPr>
        <p:spPr>
          <a:xfrm>
            <a:off x="5503276" y="514350"/>
            <a:ext cx="2743200" cy="4114800"/>
          </a:xfrm>
          <a:custGeom>
            <a:rect b="b" l="l" r="r" t="t"/>
            <a:pathLst>
              <a:path extrusionOk="0" h="9525000" w="6350000">
                <a:moveTo>
                  <a:pt x="0" y="9042400"/>
                </a:moveTo>
                <a:lnTo>
                  <a:pt x="0" y="482600"/>
                </a:lnTo>
                <a:cubicBezTo>
                  <a:pt x="0" y="215900"/>
                  <a:pt x="215900" y="0"/>
                  <a:pt x="482600" y="0"/>
                </a:cubicBezTo>
                <a:lnTo>
                  <a:pt x="5867400" y="0"/>
                </a:lnTo>
                <a:cubicBezTo>
                  <a:pt x="6134100" y="0"/>
                  <a:pt x="6350000" y="217170"/>
                  <a:pt x="6350000" y="482600"/>
                </a:cubicBezTo>
                <a:lnTo>
                  <a:pt x="6350000" y="9042400"/>
                </a:lnTo>
                <a:cubicBezTo>
                  <a:pt x="6350000" y="9309100"/>
                  <a:pt x="6134100" y="9525000"/>
                  <a:pt x="5867400" y="9525000"/>
                </a:cubicBezTo>
                <a:lnTo>
                  <a:pt x="482600" y="9525000"/>
                </a:lnTo>
                <a:cubicBezTo>
                  <a:pt x="217170" y="9525000"/>
                  <a:pt x="0" y="9309100"/>
                  <a:pt x="0" y="904240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2566" r="-62566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45"/>
          <p:cNvGrpSpPr/>
          <p:nvPr/>
        </p:nvGrpSpPr>
        <p:grpSpPr>
          <a:xfrm>
            <a:off x="7768051" y="-403386"/>
            <a:ext cx="956849" cy="1443182"/>
            <a:chOff x="0" y="-28575"/>
            <a:chExt cx="612384" cy="923636"/>
          </a:xfrm>
        </p:grpSpPr>
        <p:sp>
          <p:nvSpPr>
            <p:cNvPr id="333" name="Google Shape;333;p45"/>
            <p:cNvSpPr/>
            <p:nvPr/>
          </p:nvSpPr>
          <p:spPr>
            <a:xfrm>
              <a:off x="0" y="0"/>
              <a:ext cx="612384" cy="895061"/>
            </a:xfrm>
            <a:custGeom>
              <a:rect b="b" l="l" r="r" t="t"/>
              <a:pathLst>
                <a:path extrusionOk="0" h="895061" w="612384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B0BF9D"/>
            </a:solidFill>
            <a:ln cap="rnd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5"/>
            <p:cNvSpPr txBox="1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5" name="Google Shape;335;p45"/>
          <p:cNvSpPr txBox="1"/>
          <p:nvPr/>
        </p:nvSpPr>
        <p:spPr>
          <a:xfrm>
            <a:off x="657225" y="1245662"/>
            <a:ext cx="4511792" cy="11478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6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Future Directions</a:t>
            </a:r>
            <a:endParaRPr sz="700"/>
          </a:p>
        </p:txBody>
      </p:sp>
      <p:sp>
        <p:nvSpPr>
          <p:cNvPr id="336" name="Google Shape;336;p45"/>
          <p:cNvSpPr/>
          <p:nvPr/>
        </p:nvSpPr>
        <p:spPr>
          <a:xfrm>
            <a:off x="7960864" y="226624"/>
            <a:ext cx="571223" cy="571223"/>
          </a:xfrm>
          <a:custGeom>
            <a:rect b="b" l="l" r="r" t="t"/>
            <a:pathLst>
              <a:path extrusionOk="0" h="1142446" w="1142446">
                <a:moveTo>
                  <a:pt x="0" y="0"/>
                </a:moveTo>
                <a:lnTo>
                  <a:pt x="1142446" y="0"/>
                </a:lnTo>
                <a:lnTo>
                  <a:pt x="1142446" y="1142446"/>
                </a:lnTo>
                <a:lnTo>
                  <a:pt x="0" y="11424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45"/>
          <p:cNvSpPr txBox="1"/>
          <p:nvPr/>
        </p:nvSpPr>
        <p:spPr>
          <a:xfrm>
            <a:off x="344419" y="3197729"/>
            <a:ext cx="4606104" cy="757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Focus on improving backbone architecture</a:t>
            </a:r>
            <a:endParaRPr sz="700"/>
          </a:p>
          <a:p>
            <a:pPr indent="-120650" lvl="1" marL="24130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Exploration of vision transformers for enhanced performance</a:t>
            </a:r>
            <a:endParaRPr sz="700"/>
          </a:p>
          <a:p>
            <a:pPr indent="0" lvl="0" marL="0" marR="0" rtl="0" algn="l">
              <a:lnSpc>
                <a:spcPct val="13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08654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/>
        </p:nvSpPr>
        <p:spPr>
          <a:xfrm>
            <a:off x="1772255" y="1343950"/>
            <a:ext cx="5092530" cy="4793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floor for questions and discussions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Feel free to adjust the content according to your preferences or add specific details that are important for your presentation.</a:t>
            </a:r>
            <a:endParaRPr sz="700"/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/>
          <p:nvPr/>
        </p:nvSpPr>
        <p:spPr>
          <a:xfrm>
            <a:off x="5643727" y="3403202"/>
            <a:ext cx="6089362" cy="2207394"/>
          </a:xfrm>
          <a:custGeom>
            <a:rect b="b" l="l" r="r" t="t"/>
            <a:pathLst>
              <a:path extrusionOk="0" h="4414788" w="12178724">
                <a:moveTo>
                  <a:pt x="0" y="0"/>
                </a:moveTo>
                <a:lnTo>
                  <a:pt x="12178724" y="0"/>
                </a:lnTo>
                <a:lnTo>
                  <a:pt x="12178724" y="4414787"/>
                </a:lnTo>
                <a:lnTo>
                  <a:pt x="0" y="44147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0" name="Google Shape;150;p27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51" name="Google Shape;151;p2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52" name="Google Shape;152;p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" name="Google Shape;153;p27"/>
          <p:cNvSpPr txBox="1"/>
          <p:nvPr/>
        </p:nvSpPr>
        <p:spPr>
          <a:xfrm>
            <a:off x="514350" y="798004"/>
            <a:ext cx="8115300" cy="528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Motivation</a:t>
            </a:r>
            <a:endParaRPr sz="700"/>
          </a:p>
        </p:txBody>
      </p:sp>
      <p:sp>
        <p:nvSpPr>
          <p:cNvPr id="154" name="Google Shape;154;p27"/>
          <p:cNvSpPr txBox="1"/>
          <p:nvPr/>
        </p:nvSpPr>
        <p:spPr>
          <a:xfrm>
            <a:off x="603109" y="1215115"/>
            <a:ext cx="561797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Importance of defining dominant species for accurate forest management</a:t>
            </a:r>
            <a:endParaRPr sz="700"/>
          </a:p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Need for a cost-effective remote sensing-based approach</a:t>
            </a:r>
            <a:endParaRPr sz="700"/>
          </a:p>
          <a:p>
            <a:pPr indent="-304800" lvl="1" marL="596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800"/>
              <a:buFont typeface="Arial"/>
              <a:buChar char="•"/>
            </a:pPr>
            <a:r>
              <a:rPr b="0" i="0" lang="en" sz="28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Paper's role in addressing these challenges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28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60" name="Google Shape;160;p28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61" name="Google Shape;161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28"/>
          <p:cNvSpPr txBox="1"/>
          <p:nvPr/>
        </p:nvSpPr>
        <p:spPr>
          <a:xfrm>
            <a:off x="514350" y="1230485"/>
            <a:ext cx="8115300" cy="4271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1" marL="76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3500"/>
              <a:buFont typeface="Arial"/>
              <a:buChar char="•"/>
            </a:pPr>
            <a:r>
              <a:rPr b="0" i="0" lang="en" sz="3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Identification of biases in existing AI models for forest species classification</a:t>
            </a:r>
            <a:endParaRPr sz="700"/>
          </a:p>
          <a:p>
            <a:pPr indent="-387350" lvl="1" marL="76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3500"/>
              <a:buFont typeface="Arial"/>
              <a:buChar char="•"/>
            </a:pPr>
            <a:r>
              <a:rPr b="0" i="0" lang="en" sz="3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Inadequacy of guardrails in reducing biases</a:t>
            </a:r>
            <a:endParaRPr sz="700"/>
          </a:p>
          <a:p>
            <a:pPr indent="-387350" lvl="1" marL="7620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3500"/>
              <a:buFont typeface="Arial"/>
              <a:buChar char="•"/>
            </a:pPr>
            <a:r>
              <a:rPr b="0" i="0" lang="en" sz="3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Significance of the paper's findings in advancing the field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163" name="Google Shape;163;p28"/>
          <p:cNvSpPr/>
          <p:nvPr/>
        </p:nvSpPr>
        <p:spPr>
          <a:xfrm rot="-5400000">
            <a:off x="4373485" y="714615"/>
            <a:ext cx="6387997" cy="3153035"/>
          </a:xfrm>
          <a:custGeom>
            <a:rect b="b" l="l" r="r" t="t"/>
            <a:pathLst>
              <a:path extrusionOk="0" h="6306069" w="12775993">
                <a:moveTo>
                  <a:pt x="0" y="0"/>
                </a:moveTo>
                <a:lnTo>
                  <a:pt x="12775993" y="0"/>
                </a:lnTo>
                <a:lnTo>
                  <a:pt x="12775993" y="6306069"/>
                </a:lnTo>
                <a:lnTo>
                  <a:pt x="0" y="6306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6130" r="0" t="0"/>
            </a:stretch>
          </a:blipFill>
          <a:ln>
            <a:noFill/>
          </a:ln>
        </p:spPr>
      </p:sp>
      <p:sp>
        <p:nvSpPr>
          <p:cNvPr id="164" name="Google Shape;164;p28"/>
          <p:cNvSpPr txBox="1"/>
          <p:nvPr/>
        </p:nvSpPr>
        <p:spPr>
          <a:xfrm>
            <a:off x="514350" y="793241"/>
            <a:ext cx="405765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CONTRIBUTION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9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70" name="Google Shape;170;p2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71" name="Google Shape;171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9"/>
          <p:cNvSpPr/>
          <p:nvPr/>
        </p:nvSpPr>
        <p:spPr>
          <a:xfrm>
            <a:off x="1382462" y="2762380"/>
            <a:ext cx="8303364" cy="2571750"/>
          </a:xfrm>
          <a:custGeom>
            <a:rect b="b" l="l" r="r" t="t"/>
            <a:pathLst>
              <a:path extrusionOk="0" h="5143500" w="16606728">
                <a:moveTo>
                  <a:pt x="0" y="0"/>
                </a:moveTo>
                <a:lnTo>
                  <a:pt x="16606728" y="0"/>
                </a:lnTo>
                <a:lnTo>
                  <a:pt x="16606728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98538" t="0"/>
            </a:stretch>
          </a:blipFill>
          <a:ln>
            <a:noFill/>
          </a:ln>
        </p:spPr>
      </p:sp>
      <p:sp>
        <p:nvSpPr>
          <p:cNvPr id="173" name="Google Shape;173;p29"/>
          <p:cNvSpPr txBox="1"/>
          <p:nvPr/>
        </p:nvSpPr>
        <p:spPr>
          <a:xfrm>
            <a:off x="514350" y="1843217"/>
            <a:ext cx="4862353" cy="1833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1450" lvl="1" marL="330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Hierarchical set of binary classification tasks: Multiclass segmentation as binary segmentation problems</a:t>
            </a:r>
            <a:endParaRPr sz="700"/>
          </a:p>
          <a:p>
            <a:pPr indent="-171450" lvl="1" marL="330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Use of WorldView multispectral satellite imagery for detailed classification</a:t>
            </a:r>
            <a:endParaRPr sz="700"/>
          </a:p>
          <a:p>
            <a:pPr indent="-171450" lvl="1" marL="330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Overview of six neural network architectures: ResNet, Inception-ResNet-v2, EfficientNet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174" name="Google Shape;174;p29"/>
          <p:cNvSpPr txBox="1"/>
          <p:nvPr/>
        </p:nvSpPr>
        <p:spPr>
          <a:xfrm>
            <a:off x="514350" y="793241"/>
            <a:ext cx="2604575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METHODOLOGY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B67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30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80" name="Google Shape;180;p30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81" name="Google Shape;181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30"/>
          <p:cNvSpPr txBox="1"/>
          <p:nvPr/>
        </p:nvSpPr>
        <p:spPr>
          <a:xfrm>
            <a:off x="993538" y="987457"/>
            <a:ext cx="5033957" cy="3641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1" marL="5842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Experimental results in Leningrad Oblast, Russia</a:t>
            </a:r>
            <a:endParaRPr sz="700"/>
          </a:p>
          <a:p>
            <a:pPr indent="-298450" lvl="1" marL="5842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Performance comparison: Hierarchical approach vs. multiclass classification</a:t>
            </a:r>
            <a:endParaRPr sz="700"/>
          </a:p>
          <a:p>
            <a:pPr indent="-298450" lvl="1" marL="5842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Superior performance of proposed approach (average F1-score 0.84)</a:t>
            </a:r>
            <a:endParaRPr sz="700"/>
          </a:p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3980447" y="2571750"/>
            <a:ext cx="5463958" cy="2747210"/>
          </a:xfrm>
          <a:custGeom>
            <a:rect b="b" l="l" r="r" t="t"/>
            <a:pathLst>
              <a:path extrusionOk="0" h="5494421" w="10927915">
                <a:moveTo>
                  <a:pt x="0" y="0"/>
                </a:moveTo>
                <a:lnTo>
                  <a:pt x="10927915" y="0"/>
                </a:lnTo>
                <a:lnTo>
                  <a:pt x="10927915" y="5494421"/>
                </a:lnTo>
                <a:lnTo>
                  <a:pt x="0" y="54944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380" l="-58888" r="-25131" t="-68903"/>
            </a:stretch>
          </a:blipFill>
          <a:ln>
            <a:noFill/>
          </a:ln>
        </p:spPr>
      </p:sp>
      <p:sp>
        <p:nvSpPr>
          <p:cNvPr id="184" name="Google Shape;184;p30"/>
          <p:cNvSpPr txBox="1"/>
          <p:nvPr/>
        </p:nvSpPr>
        <p:spPr>
          <a:xfrm>
            <a:off x="767947" y="418893"/>
            <a:ext cx="2604575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RESULTS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B67E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190" name="Google Shape;190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191" name="Google Shape;191;p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31"/>
          <p:cNvSpPr txBox="1"/>
          <p:nvPr/>
        </p:nvSpPr>
        <p:spPr>
          <a:xfrm>
            <a:off x="2270249" y="729203"/>
            <a:ext cx="3757245" cy="2847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9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 LIMITATIONS</a:t>
            </a:r>
            <a:endParaRPr sz="700"/>
          </a:p>
        </p:txBody>
      </p:sp>
      <p:sp>
        <p:nvSpPr>
          <p:cNvPr id="193" name="Google Shape;193;p31"/>
          <p:cNvSpPr txBox="1"/>
          <p:nvPr/>
        </p:nvSpPr>
        <p:spPr>
          <a:xfrm>
            <a:off x="3280862" y="1550949"/>
            <a:ext cx="5227102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1" marL="59690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First limitation: Limited number of tools, potential issues with other tools</a:t>
            </a:r>
            <a:endParaRPr sz="700"/>
          </a:p>
          <a:p>
            <a:pPr indent="-298450" lvl="1" marL="596900" marR="0" rtl="0" algn="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Second limitation: Mention of any additional constraints</a:t>
            </a:r>
            <a:endParaRPr sz="700"/>
          </a:p>
          <a:p>
            <a:pPr indent="0" lvl="0" marL="0" marR="0" rtl="0" algn="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-600810" y="3771689"/>
            <a:ext cx="9744810" cy="1536149"/>
          </a:xfrm>
          <a:custGeom>
            <a:rect b="b" l="l" r="r" t="t"/>
            <a:pathLst>
              <a:path extrusionOk="0" h="3072298" w="19489619">
                <a:moveTo>
                  <a:pt x="0" y="0"/>
                </a:moveTo>
                <a:lnTo>
                  <a:pt x="19489619" y="0"/>
                </a:lnTo>
                <a:lnTo>
                  <a:pt x="19489619" y="3072298"/>
                </a:lnTo>
                <a:lnTo>
                  <a:pt x="0" y="30722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3818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E7E0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2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200" name="Google Shape;200;p3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F3B2A"/>
            </a:solidFill>
            <a:ln>
              <a:noFill/>
            </a:ln>
          </p:spPr>
        </p:sp>
        <p:sp>
          <p:nvSpPr>
            <p:cNvPr id="201" name="Google Shape;20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32"/>
          <p:cNvSpPr/>
          <p:nvPr/>
        </p:nvSpPr>
        <p:spPr>
          <a:xfrm>
            <a:off x="-985551" y="4099332"/>
            <a:ext cx="7057452" cy="1179524"/>
          </a:xfrm>
          <a:custGeom>
            <a:rect b="b" l="l" r="r" t="t"/>
            <a:pathLst>
              <a:path extrusionOk="0" h="2359047" w="14114904">
                <a:moveTo>
                  <a:pt x="0" y="0"/>
                </a:moveTo>
                <a:lnTo>
                  <a:pt x="14114904" y="0"/>
                </a:lnTo>
                <a:lnTo>
                  <a:pt x="14114904" y="2359047"/>
                </a:lnTo>
                <a:lnTo>
                  <a:pt x="0" y="23590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3266" l="0" r="0" t="0"/>
            </a:stretch>
          </a:blipFill>
          <a:ln>
            <a:noFill/>
          </a:ln>
        </p:spPr>
      </p:sp>
      <p:sp>
        <p:nvSpPr>
          <p:cNvPr id="203" name="Google Shape;203;p32"/>
          <p:cNvSpPr/>
          <p:nvPr/>
        </p:nvSpPr>
        <p:spPr>
          <a:xfrm>
            <a:off x="4142460" y="2835447"/>
            <a:ext cx="7507955" cy="3327994"/>
          </a:xfrm>
          <a:custGeom>
            <a:rect b="b" l="l" r="r" t="t"/>
            <a:pathLst>
              <a:path extrusionOk="0" h="6655988" w="15015910">
                <a:moveTo>
                  <a:pt x="0" y="0"/>
                </a:moveTo>
                <a:lnTo>
                  <a:pt x="15015910" y="0"/>
                </a:lnTo>
                <a:lnTo>
                  <a:pt x="15015910" y="6655988"/>
                </a:lnTo>
                <a:lnTo>
                  <a:pt x="0" y="6655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32"/>
          <p:cNvSpPr/>
          <p:nvPr/>
        </p:nvSpPr>
        <p:spPr>
          <a:xfrm>
            <a:off x="4469154" y="2241529"/>
            <a:ext cx="6854567" cy="3454923"/>
          </a:xfrm>
          <a:custGeom>
            <a:rect b="b" l="l" r="r" t="t"/>
            <a:pathLst>
              <a:path extrusionOk="0" h="6909846" w="13709134">
                <a:moveTo>
                  <a:pt x="0" y="0"/>
                </a:moveTo>
                <a:lnTo>
                  <a:pt x="13709134" y="0"/>
                </a:lnTo>
                <a:lnTo>
                  <a:pt x="13709134" y="6909846"/>
                </a:lnTo>
                <a:lnTo>
                  <a:pt x="0" y="6909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32"/>
          <p:cNvSpPr txBox="1"/>
          <p:nvPr/>
        </p:nvSpPr>
        <p:spPr>
          <a:xfrm>
            <a:off x="320826" y="1401474"/>
            <a:ext cx="6346686" cy="28679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8450" lvl="1" marL="58420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Broader impact: Issues affecting society, implications for tool developers and users</a:t>
            </a:r>
            <a:endParaRPr sz="700"/>
          </a:p>
          <a:p>
            <a:pPr indent="-298450" lvl="1" marL="58420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2700"/>
              <a:buFont typeface="Arial"/>
              <a:buChar char="•"/>
            </a:pPr>
            <a:r>
              <a:rPr b="0" i="0" lang="en" sz="2700" u="none" cap="none" strike="noStrike">
                <a:solidFill>
                  <a:srgbClr val="3F3B2A"/>
                </a:solidFill>
                <a:latin typeface="Scope One"/>
                <a:ea typeface="Scope One"/>
                <a:cs typeface="Scope One"/>
                <a:sym typeface="Scope One"/>
              </a:rPr>
              <a:t>Society's reliance on biased tools: Impact on decision-making, potential societal biases</a:t>
            </a:r>
            <a:endParaRPr sz="700"/>
          </a:p>
          <a:p>
            <a:pPr indent="0" lvl="0" marL="0" marR="0" rtl="0" algn="l">
              <a:lnSpc>
                <a:spcPct val="12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00" u="none" cap="none" strike="noStrike">
              <a:solidFill>
                <a:srgbClr val="3F3B2A"/>
              </a:solidFill>
              <a:latin typeface="Scope One"/>
              <a:ea typeface="Scope One"/>
              <a:cs typeface="Scope One"/>
              <a:sym typeface="Scope One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514350" y="793241"/>
            <a:ext cx="4057650" cy="2619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5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SYNTHESIS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B2A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33"/>
          <p:cNvGrpSpPr/>
          <p:nvPr/>
        </p:nvGrpSpPr>
        <p:grpSpPr>
          <a:xfrm>
            <a:off x="514350" y="465810"/>
            <a:ext cx="88759" cy="92919"/>
            <a:chOff x="0" y="-38100"/>
            <a:chExt cx="812800" cy="850900"/>
          </a:xfrm>
        </p:grpSpPr>
        <p:sp>
          <p:nvSpPr>
            <p:cNvPr id="212" name="Google Shape;212;p33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7E0"/>
            </a:solidFill>
            <a:ln>
              <a:noFill/>
            </a:ln>
          </p:spPr>
        </p:sp>
        <p:sp>
          <p:nvSpPr>
            <p:cNvPr id="213" name="Google Shape;213;p3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33"/>
          <p:cNvSpPr/>
          <p:nvPr/>
        </p:nvSpPr>
        <p:spPr>
          <a:xfrm rot="-5187903">
            <a:off x="3696244" y="72531"/>
            <a:ext cx="6057215" cy="5119081"/>
          </a:xfrm>
          <a:custGeom>
            <a:rect b="b" l="l" r="r" t="t"/>
            <a:pathLst>
              <a:path extrusionOk="0" h="10238162" w="12114430">
                <a:moveTo>
                  <a:pt x="0" y="0"/>
                </a:moveTo>
                <a:lnTo>
                  <a:pt x="12114431" y="0"/>
                </a:lnTo>
                <a:lnTo>
                  <a:pt x="12114431" y="10238162"/>
                </a:lnTo>
                <a:lnTo>
                  <a:pt x="0" y="1023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33078" r="0" t="0"/>
            </a:stretch>
          </a:blipFill>
          <a:ln>
            <a:noFill/>
          </a:ln>
        </p:spPr>
      </p:sp>
      <p:sp>
        <p:nvSpPr>
          <p:cNvPr id="215" name="Google Shape;215;p33"/>
          <p:cNvSpPr txBox="1"/>
          <p:nvPr/>
        </p:nvSpPr>
        <p:spPr>
          <a:xfrm>
            <a:off x="1100361" y="1335951"/>
            <a:ext cx="3160628" cy="604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EAE7E0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CONCLUSION</a:t>
            </a:r>
            <a:endParaRPr sz="700"/>
          </a:p>
        </p:txBody>
      </p:sp>
      <p:sp>
        <p:nvSpPr>
          <p:cNvPr id="216" name="Google Shape;216;p33"/>
          <p:cNvSpPr txBox="1"/>
          <p:nvPr/>
        </p:nvSpPr>
        <p:spPr>
          <a:xfrm>
            <a:off x="4572000" y="2759567"/>
            <a:ext cx="4413880" cy="19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1" marL="393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KEY FINDINGS SUMMARY: NEURAL-BASED HIERARCHICAL APPROACH EFFECTIVENESS</a:t>
            </a:r>
            <a:endParaRPr sz="700"/>
          </a:p>
          <a:p>
            <a:pPr indent="-190500" lvl="1" marL="393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DATASET AVAILABILITY: OPEN-SOURCE DATASET FOR FUTURE RESEARCH</a:t>
            </a:r>
            <a:endParaRPr sz="700"/>
          </a:p>
          <a:p>
            <a:pPr indent="-190500" lvl="1" marL="3937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B2A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3F3B2A"/>
                </a:solidFill>
                <a:latin typeface="League Gothic"/>
                <a:ea typeface="League Gothic"/>
                <a:cs typeface="League Gothic"/>
                <a:sym typeface="League Gothic"/>
              </a:rPr>
              <a:t>REINFORCEMENT OF PAPER'S CONTRIBUTIONS TO THE FIELD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3F3B2A"/>
              </a:solidFill>
              <a:latin typeface="League Gothic"/>
              <a:ea typeface="League Gothic"/>
              <a:cs typeface="League Gothic"/>
              <a:sym typeface="League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